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256" r:id="rId4"/>
    <p:sldId id="257" r:id="rId5"/>
    <p:sldId id="258" r:id="rId6"/>
    <p:sldId id="262" r:id="rId7"/>
    <p:sldId id="292" r:id="rId8"/>
    <p:sldId id="263" r:id="rId9"/>
    <p:sldId id="265" r:id="rId10"/>
    <p:sldId id="275" r:id="rId11"/>
    <p:sldId id="293" r:id="rId12"/>
    <p:sldId id="295" r:id="rId13"/>
    <p:sldId id="296" r:id="rId14"/>
    <p:sldId id="297" r:id="rId15"/>
    <p:sldId id="266" r:id="rId16"/>
    <p:sldId id="272" r:id="rId17"/>
    <p:sldId id="298" r:id="rId18"/>
    <p:sldId id="284" r:id="rId19"/>
    <p:sldId id="311" r:id="rId20"/>
    <p:sldId id="319" r:id="rId21"/>
    <p:sldId id="267" r:id="rId22"/>
    <p:sldId id="269" r:id="rId23"/>
    <p:sldId id="270" r:id="rId24"/>
    <p:sldId id="271" r:id="rId25"/>
    <p:sldId id="273" r:id="rId26"/>
    <p:sldId id="274" r:id="rId27"/>
    <p:sldId id="26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9" d="100"/>
          <a:sy n="79" d="100"/>
        </p:scale>
        <p:origin x="20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图片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70" y="0"/>
            <a:ext cx="12193270" cy="6858000"/>
          </a:xfrm>
          <a:prstGeom prst="rect">
            <a:avLst/>
          </a:prstGeom>
        </p:spPr>
      </p:pic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0" y="635"/>
            <a:ext cx="1218692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55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6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hyperlink" Target="&#26012;&#38754;&#20316;&#22270;.xlsx" TargetMode="Externa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hyperlink" Target="&#26012;&#38754;&#20316;&#22270;.xlsx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9.xml"/><Relationship Id="rId3" Type="http://schemas.openxmlformats.org/officeDocument/2006/relationships/image" Target="../media/image6.jpe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image" Target="../media/image13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2.xml"/><Relationship Id="rId4" Type="http://schemas.openxmlformats.org/officeDocument/2006/relationships/image" Target="../media/image14.w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3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4.xml"/><Relationship Id="rId4" Type="http://schemas.openxmlformats.org/officeDocument/2006/relationships/image" Target="../media/image17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2700"/>
            <a:ext cx="12186920" cy="6857365"/>
          </a:xfrm>
          <a:prstGeom prst="rect">
            <a:avLst/>
          </a:prstGeom>
        </p:spPr>
      </p:pic>
      <p:graphicFrame>
        <p:nvGraphicFramePr>
          <p:cNvPr id="7" name="内容占位符 6"/>
          <p:cNvGraphicFramePr>
            <a:graphicFrameLocks noGrp="1" noChangeAspect="1"/>
          </p:cNvGraphicFramePr>
          <p:nvPr>
            <p:ph idx="1"/>
          </p:nvPr>
        </p:nvGraphicFramePr>
        <p:xfrm>
          <a:off x="10611485" y="12700"/>
          <a:ext cx="1580400" cy="1048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" r:id="rId3" imgW="3705225" imgH="2457450" progId="Paint.Picture">
                  <p:embed/>
                </p:oleObj>
              </mc:Choice>
              <mc:Fallback>
                <p:oleObj name="" r:id="rId3" imgW="3705225" imgH="24574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11485" y="12700"/>
                        <a:ext cx="1580400" cy="1048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标题 1"/>
          <p:cNvSpPr>
            <a:spLocks noGrp="1"/>
          </p:cNvSpPr>
          <p:nvPr/>
        </p:nvSpPr>
        <p:spPr>
          <a:xfrm>
            <a:off x="3552825" y="1988185"/>
            <a:ext cx="5349240" cy="288163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12000"/>
              <a:t>5 </a:t>
            </a:r>
            <a:r>
              <a:rPr lang="zh-CN" altLang="en-US" sz="12000"/>
              <a:t>斜面</a:t>
            </a:r>
            <a:endParaRPr lang="zh-CN" altLang="en-US" sz="12000"/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485" y="12700"/>
            <a:ext cx="1580515" cy="1048385"/>
          </a:xfrm>
          <a:prstGeom prst="rect">
            <a:avLst/>
          </a:prstGeom>
        </p:spPr>
      </p:pic>
      <p:graphicFrame>
        <p:nvGraphicFramePr>
          <p:cNvPr id="10" name="对象 9"/>
          <p:cNvGraphicFramePr/>
          <p:nvPr/>
        </p:nvGraphicFramePr>
        <p:xfrm>
          <a:off x="0" y="-14605"/>
          <a:ext cx="1578610" cy="1074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" r:id="rId5" imgW="2705100" imgH="1762125" progId="Paint.Picture">
                  <p:embed/>
                </p:oleObj>
              </mc:Choice>
              <mc:Fallback>
                <p:oleObj name="" r:id="rId5" imgW="2705100" imgH="1762125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-14605"/>
                        <a:ext cx="1578610" cy="1074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10"/>
            <a:ext cx="1580515" cy="10775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51705" y="0"/>
            <a:ext cx="2688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rgbClr val="7030A0"/>
                </a:solidFill>
              </a:rPr>
              <a:t>观察判断</a:t>
            </a:r>
            <a:endParaRPr lang="zh-CN" altLang="en-US" sz="4800">
              <a:solidFill>
                <a:srgbClr val="7030A0"/>
              </a:solidFill>
            </a:endParaRPr>
          </a:p>
        </p:txBody>
      </p:sp>
      <p:pic>
        <p:nvPicPr>
          <p:cNvPr id="6" name="图片 5" descr="10"/>
          <p:cNvPicPr>
            <a:picLocks noChangeAspect="1"/>
          </p:cNvPicPr>
          <p:nvPr/>
        </p:nvPicPr>
        <p:blipFill>
          <a:blip r:embed="rId3"/>
          <a:srcRect r="-646" b="41694"/>
          <a:stretch>
            <a:fillRect/>
          </a:stretch>
        </p:blipFill>
        <p:spPr>
          <a:xfrm>
            <a:off x="-27940" y="1023620"/>
            <a:ext cx="12292330" cy="534098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V="1">
            <a:off x="5826125" y="4904105"/>
            <a:ext cx="6292215" cy="1101725"/>
          </a:xfrm>
          <a:prstGeom prst="line">
            <a:avLst/>
          </a:prstGeom>
          <a:ln w="136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5842000" y="2263140"/>
            <a:ext cx="5296535" cy="3712210"/>
          </a:xfrm>
          <a:prstGeom prst="line">
            <a:avLst/>
          </a:prstGeom>
          <a:ln w="1746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0" y="0"/>
            <a:ext cx="5142865" cy="685736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H="1" flipV="1">
            <a:off x="5535930" y="4182745"/>
            <a:ext cx="1282700" cy="2007235"/>
          </a:xfrm>
          <a:prstGeom prst="line">
            <a:avLst/>
          </a:prstGeom>
          <a:ln w="1301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6758305" y="501015"/>
            <a:ext cx="558165" cy="4466590"/>
          </a:xfrm>
          <a:prstGeom prst="line">
            <a:avLst/>
          </a:prstGeom>
          <a:ln w="161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5234305" y="4100830"/>
            <a:ext cx="4517390" cy="765810"/>
          </a:xfrm>
          <a:prstGeom prst="line">
            <a:avLst/>
          </a:prstGeom>
          <a:ln w="142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7829550" y="153670"/>
            <a:ext cx="2655570" cy="3123565"/>
          </a:xfrm>
          <a:prstGeom prst="straightConnector1">
            <a:avLst/>
          </a:prstGeom>
          <a:ln w="184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9223" y="-1142365"/>
            <a:ext cx="6853555" cy="913892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6484620" y="3209925"/>
            <a:ext cx="4157980" cy="92202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4093210" y="2397125"/>
            <a:ext cx="4032885" cy="328295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06545" y="1313815"/>
            <a:ext cx="3292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rgbClr val="7030A0"/>
                </a:solidFill>
              </a:rPr>
              <a:t>注意事项：</a:t>
            </a:r>
            <a:endParaRPr lang="zh-CN" altLang="en-US" sz="4800">
              <a:solidFill>
                <a:srgbClr val="7030A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2635" y="2346960"/>
            <a:ext cx="111607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7030A0"/>
                </a:solidFill>
              </a:rPr>
              <a:t>1.</a:t>
            </a:r>
            <a:r>
              <a:rPr lang="zh-CN" altLang="en-US" sz="4800">
                <a:solidFill>
                  <a:srgbClr val="7030A0"/>
                </a:solidFill>
              </a:rPr>
              <a:t>正确使用弹簧秤</a:t>
            </a:r>
            <a:endParaRPr lang="zh-CN" altLang="en-US" sz="4800">
              <a:solidFill>
                <a:srgbClr val="7030A0"/>
              </a:solidFill>
            </a:endParaRPr>
          </a:p>
          <a:p>
            <a:r>
              <a:rPr lang="en-US" altLang="zh-CN" sz="4800">
                <a:solidFill>
                  <a:srgbClr val="7030A0"/>
                </a:solidFill>
              </a:rPr>
              <a:t>2.</a:t>
            </a:r>
            <a:r>
              <a:rPr lang="zh-CN" altLang="en-US" sz="4800">
                <a:solidFill>
                  <a:srgbClr val="7030A0"/>
                </a:solidFill>
              </a:rPr>
              <a:t>拉测力计的时候要匀速直线，边拉边读</a:t>
            </a:r>
            <a:endParaRPr lang="zh-CN" altLang="en-US" sz="4800">
              <a:solidFill>
                <a:srgbClr val="7030A0"/>
              </a:solidFill>
            </a:endParaRPr>
          </a:p>
          <a:p>
            <a:r>
              <a:rPr lang="en-US" altLang="zh-CN" sz="4800">
                <a:solidFill>
                  <a:srgbClr val="7030A0"/>
                </a:solidFill>
              </a:rPr>
              <a:t>3.</a:t>
            </a:r>
            <a:r>
              <a:rPr lang="zh-CN" altLang="en-US" sz="4800">
                <a:solidFill>
                  <a:srgbClr val="7030A0"/>
                </a:solidFill>
              </a:rPr>
              <a:t>注意合作、边实验边记录</a:t>
            </a:r>
            <a:endParaRPr lang="zh-CN" altLang="en-US" sz="4800">
              <a:solidFill>
                <a:srgbClr val="7030A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15535" y="97155"/>
            <a:ext cx="23609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>
                <a:solidFill>
                  <a:srgbClr val="7030A0"/>
                </a:solidFill>
              </a:rPr>
              <a:t>思考：</a:t>
            </a:r>
            <a:endParaRPr lang="zh-CN" altLang="en-US" sz="6600">
              <a:solidFill>
                <a:srgbClr val="7030A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5655" y="1835785"/>
            <a:ext cx="5528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7030A0"/>
                </a:solidFill>
              </a:rPr>
              <a:t>改变的条件：</a:t>
            </a:r>
            <a:endParaRPr lang="zh-CN" altLang="en-US" sz="7200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5655" y="3270250"/>
            <a:ext cx="5528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7030A0"/>
                </a:solidFill>
              </a:rPr>
              <a:t>不变的条件：</a:t>
            </a:r>
            <a:endParaRPr lang="zh-CN" altLang="en-US" sz="7200">
              <a:solidFill>
                <a:srgbClr val="7030A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23965" y="1856105"/>
            <a:ext cx="5528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7030A0"/>
                </a:solidFill>
              </a:rPr>
              <a:t>坡度的大小</a:t>
            </a:r>
            <a:endParaRPr lang="zh-CN" altLang="en-US" sz="7200">
              <a:solidFill>
                <a:srgbClr val="7030A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23965" y="3270885"/>
            <a:ext cx="4997751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7030A0"/>
                </a:solidFill>
              </a:rPr>
              <a:t>小车的重量</a:t>
            </a:r>
            <a:endParaRPr lang="zh-CN" altLang="en-US" sz="7200" dirty="0">
              <a:solidFill>
                <a:srgbClr val="7030A0"/>
              </a:solidFill>
            </a:endParaRPr>
          </a:p>
          <a:p>
            <a:r>
              <a:rPr lang="zh-CN" altLang="en-US" sz="7200" dirty="0">
                <a:solidFill>
                  <a:srgbClr val="7030A0"/>
                </a:solidFill>
              </a:rPr>
              <a:t>斜面的长度</a:t>
            </a:r>
            <a:endParaRPr lang="zh-CN" altLang="en-US" sz="7200" dirty="0">
              <a:solidFill>
                <a:srgbClr val="7030A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41283" y="528320"/>
            <a:ext cx="69094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accent6">
                    <a:lumMod val="75000"/>
                  </a:schemeClr>
                </a:solidFill>
              </a:rPr>
              <a:t>斜面的作用实验记录登记</a:t>
            </a:r>
            <a:endParaRPr lang="zh-CN" altLang="en-US" sz="480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custDataLst>
              <p:tags r:id="rId3"/>
            </p:custDataLst>
          </p:nvPr>
        </p:nvGraphicFramePr>
        <p:xfrm>
          <a:off x="2540" y="1801495"/>
          <a:ext cx="12188825" cy="50558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7765"/>
                <a:gridCol w="2437765"/>
                <a:gridCol w="2437765"/>
                <a:gridCol w="2437765"/>
                <a:gridCol w="2437765"/>
              </a:tblGrid>
              <a:tr h="98996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倾斜角度</a:t>
                      </a:r>
                      <a:endParaRPr lang="zh-CN" altLang="en-US" sz="4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800"/>
                        <a:t>拉力</a:t>
                      </a:r>
                      <a:endParaRPr lang="zh-CN" altLang="en-US" sz="48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4800"/>
                        <a:t>平均值</a:t>
                      </a:r>
                      <a:endParaRPr lang="zh-CN" altLang="en-US" sz="4800"/>
                    </a:p>
                  </a:txBody>
                  <a:tcPr/>
                </a:tc>
              </a:tr>
              <a:tr h="69151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第一次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第二次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第三次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30°</a:t>
                      </a:r>
                      <a:endParaRPr lang="en-US" altLang="zh-CN" sz="3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zh-CN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US" altLang="zh-CN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CN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US" altLang="zh-CN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3865245" y="1255395"/>
            <a:ext cx="5280660" cy="3561080"/>
            <a:chOff x="6087" y="1977"/>
            <a:chExt cx="8316" cy="5608"/>
          </a:xfrm>
        </p:grpSpPr>
        <p:cxnSp>
          <p:nvCxnSpPr>
            <p:cNvPr id="8" name="直接箭头连接符 7"/>
            <p:cNvCxnSpPr/>
            <p:nvPr/>
          </p:nvCxnSpPr>
          <p:spPr>
            <a:xfrm>
              <a:off x="6087" y="7585"/>
              <a:ext cx="8317" cy="0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6135" y="1977"/>
              <a:ext cx="0" cy="5608"/>
            </a:xfrm>
            <a:prstGeom prst="straightConnector1">
              <a:avLst/>
            </a:prstGeom>
            <a:ln w="857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5765800" y="5088890"/>
            <a:ext cx="1480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角度</a:t>
            </a:r>
            <a:endParaRPr lang="zh-CN" altLang="en-US" sz="4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48585" y="2621280"/>
            <a:ext cx="802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力</a:t>
            </a:r>
            <a:endParaRPr lang="zh-CN" altLang="en-US" sz="4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4540250" y="3296920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355080" y="2357120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765800" y="2933065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153025" y="3187065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65800" y="2440305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842510" y="2900680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091555" y="2092960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000875" y="2176145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091555" y="2704465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370830" y="2668905"/>
            <a:ext cx="302260" cy="264160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2307908" y="2921635"/>
            <a:ext cx="7576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可不可以更直观一些？</a:t>
            </a:r>
            <a:endParaRPr lang="zh-CN" altLang="en-US" sz="60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0" grpId="0"/>
      <p:bldP spid="10" grpId="1"/>
      <p:bldP spid="11" grpId="0"/>
      <p:bldP spid="11" grpId="1"/>
      <p:bldP spid="14" grpId="0" animBg="1"/>
      <p:bldP spid="3" grpId="0" animBg="1"/>
      <p:bldP spid="12" grpId="0" animBg="1"/>
      <p:bldP spid="18" grpId="0" animBg="1"/>
      <p:bldP spid="13" grpId="0" animBg="1"/>
      <p:bldP spid="6" grpId="0" animBg="1"/>
      <p:bldP spid="17" grpId="0" animBg="1"/>
      <p:bldP spid="5" grpId="0" animBg="1"/>
      <p:bldP spid="15" grpId="0" animBg="1"/>
      <p:bldP spid="16" grpId="0" animBg="1"/>
      <p:bldP spid="14" grpId="1" animBg="1"/>
      <p:bldP spid="3" grpId="1" animBg="1"/>
      <p:bldP spid="12" grpId="1" animBg="1"/>
      <p:bldP spid="18" grpId="1" animBg="1"/>
      <p:bldP spid="13" grpId="1" animBg="1"/>
      <p:bldP spid="6" grpId="1" animBg="1"/>
      <p:bldP spid="17" grpId="1" animBg="1"/>
      <p:bldP spid="5" grpId="1" animBg="1"/>
      <p:bldP spid="15" grpId="1" animBg="1"/>
      <p:bldP spid="16" grpId="1" animBg="1"/>
      <p:bldP spid="2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/>
        </p:nvSpPr>
        <p:spPr>
          <a:xfrm>
            <a:off x="4417695" y="758825"/>
            <a:ext cx="3356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一起画一画</a:t>
            </a:r>
            <a:endParaRPr lang="zh-CN" altLang="en-US" sz="4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04473" y="2384425"/>
            <a:ext cx="1583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手工</a:t>
            </a:r>
            <a:endParaRPr lang="zh-CN" altLang="en-US" sz="4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3838" y="4003040"/>
            <a:ext cx="1583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linkClick r:id="rId1" action="ppaction://hlinkfile"/>
              </a:rPr>
              <a:t>电脑</a:t>
            </a:r>
            <a:endParaRPr lang="zh-CN" altLang="en-US" sz="4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" grpId="0"/>
      <p:bldP spid="2" grpId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63528" y="0"/>
            <a:ext cx="1464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accent6">
                    <a:lumMod val="75000"/>
                  </a:schemeClr>
                </a:solidFill>
                <a:hlinkClick r:id="rId3" tooltip="" action="ppaction://hlinkfile"/>
              </a:rPr>
              <a:t>预测</a:t>
            </a:r>
            <a:endParaRPr lang="zh-CN" altLang="en-US" sz="480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custDataLst>
              <p:tags r:id="rId4"/>
            </p:custDataLst>
          </p:nvPr>
        </p:nvGraphicFramePr>
        <p:xfrm>
          <a:off x="3810" y="829945"/>
          <a:ext cx="12188825" cy="6062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7765"/>
                <a:gridCol w="2437765"/>
                <a:gridCol w="2437765"/>
                <a:gridCol w="2437765"/>
                <a:gridCol w="2437765"/>
              </a:tblGrid>
              <a:tr h="98996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倾斜角度</a:t>
                      </a:r>
                      <a:endParaRPr lang="zh-CN" altLang="en-US" sz="4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800"/>
                        <a:t>拉力</a:t>
                      </a:r>
                      <a:endParaRPr lang="zh-CN" altLang="en-US" sz="48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4800"/>
                        <a:t>平均值</a:t>
                      </a:r>
                      <a:endParaRPr lang="zh-CN" altLang="en-US" sz="4800"/>
                    </a:p>
                  </a:txBody>
                  <a:tcPr/>
                </a:tc>
              </a:tr>
              <a:tr h="69151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第一次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第二次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第三次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915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3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30°</a:t>
                      </a:r>
                      <a:endParaRPr lang="en-US" altLang="zh-CN" sz="3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zh-CN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US" altLang="zh-CN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CN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US" altLang="zh-CN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zh-CN" sz="6000" dirty="0" smtClean="0">
                        <a:solidFill>
                          <a:srgbClr val="FF0000"/>
                        </a:solidFill>
                        <a:effectLst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88670" y="6142990"/>
            <a:ext cx="89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rgbClr val="FF0000"/>
                </a:solidFill>
                <a:effectLst/>
                <a:sym typeface="+mn-ea"/>
              </a:rPr>
              <a:t>10</a:t>
            </a:r>
            <a:r>
              <a:rPr lang="zh-CN" altLang="zh-CN" sz="3200" dirty="0" smtClean="0">
                <a:solidFill>
                  <a:srgbClr val="FF0000"/>
                </a:solidFill>
                <a:effectLst/>
                <a:sym typeface="+mn-ea"/>
              </a:rPr>
              <a:t>°</a:t>
            </a:r>
            <a:endParaRPr lang="en-US" altLang="zh-CN" sz="3200"/>
          </a:p>
        </p:txBody>
      </p:sp>
      <p:sp>
        <p:nvSpPr>
          <p:cNvPr id="9" name="文本框 8"/>
          <p:cNvSpPr txBox="1"/>
          <p:nvPr/>
        </p:nvSpPr>
        <p:spPr>
          <a:xfrm>
            <a:off x="771525" y="2630805"/>
            <a:ext cx="89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rgbClr val="FF0000"/>
                </a:solidFill>
                <a:effectLst/>
                <a:sym typeface="+mn-ea"/>
              </a:rPr>
              <a:t>40</a:t>
            </a:r>
            <a:r>
              <a:rPr lang="zh-CN" altLang="zh-CN" sz="3200" dirty="0" smtClean="0">
                <a:solidFill>
                  <a:srgbClr val="FF0000"/>
                </a:solidFill>
                <a:effectLst/>
                <a:sym typeface="+mn-ea"/>
              </a:rPr>
              <a:t>°</a:t>
            </a:r>
            <a:endParaRPr lang="en-US" altLang="zh-CN" sz="320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图片 3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 flipV="1">
            <a:off x="580390" y="3190240"/>
            <a:ext cx="11342370" cy="1416050"/>
          </a:xfrm>
          <a:prstGeom prst="straightConnector1">
            <a:avLst/>
          </a:prstGeom>
          <a:ln w="6985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49763" y="608330"/>
            <a:ext cx="32924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>
                <a:solidFill>
                  <a:srgbClr val="7030A0"/>
                </a:solidFill>
                <a:sym typeface="+mn-ea"/>
              </a:rPr>
              <a:t>结论</a:t>
            </a:r>
            <a:r>
              <a:rPr lang="zh-CN" altLang="en-US" sz="8000">
                <a:solidFill>
                  <a:srgbClr val="7030A0"/>
                </a:solidFill>
              </a:rPr>
              <a:t>：</a:t>
            </a:r>
            <a:endParaRPr lang="zh-CN" altLang="en-US" sz="8000">
              <a:solidFill>
                <a:srgbClr val="7030A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62505" y="2346960"/>
            <a:ext cx="76669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>
                <a:solidFill>
                  <a:srgbClr val="7030A0"/>
                </a:solidFill>
              </a:rPr>
              <a:t>坡度越小越省力</a:t>
            </a:r>
            <a:endParaRPr lang="zh-CN" altLang="en-US" sz="8000">
              <a:solidFill>
                <a:srgbClr val="7030A0"/>
              </a:solidFill>
            </a:endParaRPr>
          </a:p>
          <a:p>
            <a:r>
              <a:rPr lang="zh-CN" altLang="en-US" sz="8000">
                <a:solidFill>
                  <a:srgbClr val="7030A0"/>
                </a:solidFill>
              </a:rPr>
              <a:t>坡度越大越费力</a:t>
            </a:r>
            <a:endParaRPr lang="zh-CN" altLang="en-US" sz="8000">
              <a:solidFill>
                <a:srgbClr val="7030A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graphicFrame>
        <p:nvGraphicFramePr>
          <p:cNvPr id="5" name="内容占位符 4"/>
          <p:cNvGraphicFramePr>
            <a:graphicFrameLocks noGrp="1" noChangeAspect="1"/>
          </p:cNvGraphicFramePr>
          <p:nvPr>
            <p:ph idx="1"/>
          </p:nvPr>
        </p:nvGraphicFramePr>
        <p:xfrm>
          <a:off x="2540" y="0"/>
          <a:ext cx="122523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" r:id="rId3" imgW="7239000" imgH="3676650" progId="Paint.Picture">
                  <p:embed/>
                </p:oleObj>
              </mc:Choice>
              <mc:Fallback>
                <p:oleObj name="" r:id="rId3" imgW="7239000" imgH="36766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" y="0"/>
                        <a:ext cx="1225232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graphicFrame>
        <p:nvGraphicFramePr>
          <p:cNvPr id="6" name="对象 5"/>
          <p:cNvGraphicFramePr/>
          <p:nvPr/>
        </p:nvGraphicFramePr>
        <p:xfrm>
          <a:off x="2540" y="0"/>
          <a:ext cx="1218755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3" imgW="7029450" imgH="4057650" progId="Paint.Picture">
                  <p:embed/>
                </p:oleObj>
              </mc:Choice>
              <mc:Fallback>
                <p:oleObj name="" r:id="rId3" imgW="7029450" imgH="40576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" y="0"/>
                        <a:ext cx="1218755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graphicFrame>
        <p:nvGraphicFramePr>
          <p:cNvPr id="6" name="对象 5"/>
          <p:cNvGraphicFramePr/>
          <p:nvPr/>
        </p:nvGraphicFramePr>
        <p:xfrm>
          <a:off x="2540" y="657225"/>
          <a:ext cx="6805295" cy="55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" r:id="rId3" imgW="3800475" imgH="2962275" progId="Paint.Picture">
                  <p:embed/>
                </p:oleObj>
              </mc:Choice>
              <mc:Fallback>
                <p:oleObj name="" r:id="rId3" imgW="3800475" imgH="296227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" y="657225"/>
                        <a:ext cx="6805295" cy="554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/>
          <p:nvPr/>
        </p:nvGraphicFramePr>
        <p:xfrm>
          <a:off x="8247380" y="657543"/>
          <a:ext cx="3941445" cy="554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" r:id="rId5" imgW="2238375" imgH="2390775" progId="Paint.Picture">
                  <p:embed/>
                </p:oleObj>
              </mc:Choice>
              <mc:Fallback>
                <p:oleObj name="" r:id="rId5" imgW="2238375" imgH="2390775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47380" y="657543"/>
                        <a:ext cx="3941445" cy="5542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63110" y="36830"/>
            <a:ext cx="3065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chemeClr val="accent6">
                    <a:lumMod val="75000"/>
                  </a:schemeClr>
                </a:solidFill>
              </a:rPr>
              <a:t>练一练</a:t>
            </a:r>
            <a:endParaRPr lang="zh-CN" altLang="en-US" sz="720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2" name="对象 11"/>
          <p:cNvGraphicFramePr/>
          <p:nvPr/>
        </p:nvGraphicFramePr>
        <p:xfrm>
          <a:off x="2540" y="1313815"/>
          <a:ext cx="12186285" cy="408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" r:id="rId3" imgW="5143500" imgH="1809750" progId="Paint.Picture">
                  <p:embed/>
                </p:oleObj>
              </mc:Choice>
              <mc:Fallback>
                <p:oleObj name="" r:id="rId3" imgW="5143500" imgH="180975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" y="1313815"/>
                        <a:ext cx="12186285" cy="4088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649605" y="5850890"/>
            <a:ext cx="4970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上面（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）最省力</a:t>
            </a:r>
            <a:endParaRPr lang="zh-CN" altLang="en-US" sz="4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69185" y="5850890"/>
            <a:ext cx="5600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C</a:t>
            </a:r>
            <a:endParaRPr lang="en-US" altLang="zh-CN" sz="4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63110" y="36830"/>
            <a:ext cx="3065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chemeClr val="accent6">
                    <a:lumMod val="75000"/>
                  </a:schemeClr>
                </a:solidFill>
              </a:rPr>
              <a:t>练一练</a:t>
            </a:r>
            <a:endParaRPr lang="zh-CN" altLang="en-US" sz="7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9580" y="1958340"/>
            <a:ext cx="112858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螺丝钉的螺纹是斜面的变形，同样粗细的螺丝钉，螺纹越密，拧进木头时越（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）</a:t>
            </a:r>
            <a:endParaRPr lang="zh-CN" altLang="en-US" sz="4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29040" y="2675890"/>
            <a:ext cx="601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en-US" sz="4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8330" y="3766820"/>
            <a:ext cx="88220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越费力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	B.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越省力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	C.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难以判断</a:t>
            </a:r>
            <a:endParaRPr lang="zh-CN" altLang="en-US" sz="4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63110" y="36830"/>
            <a:ext cx="3065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chemeClr val="accent6">
                    <a:lumMod val="75000"/>
                  </a:schemeClr>
                </a:solidFill>
              </a:rPr>
              <a:t>练一练</a:t>
            </a:r>
            <a:endParaRPr lang="zh-CN" altLang="en-US" sz="7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9580" y="1958340"/>
            <a:ext cx="112858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下列物品中利用斜面原理制成的是（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）</a:t>
            </a:r>
            <a:endParaRPr lang="zh-CN" altLang="en-US" sz="4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325610" y="1978660"/>
            <a:ext cx="6013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6">
                    <a:lumMod val="75000"/>
                  </a:schemeClr>
                </a:solidFill>
              </a:rPr>
              <a:t>C </a:t>
            </a:r>
            <a:endParaRPr lang="en-US" sz="4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8330" y="3766820"/>
            <a:ext cx="9836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跷跷板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	B.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扳手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</a:rPr>
              <a:t>	C.</a:t>
            </a:r>
            <a:r>
              <a:rPr lang="zh-CN" altLang="en-US" sz="4400">
                <a:solidFill>
                  <a:schemeClr val="accent6">
                    <a:lumMod val="75000"/>
                  </a:schemeClr>
                </a:solidFill>
              </a:rPr>
              <a:t>商场的楼梯式电梯</a:t>
            </a:r>
            <a:endParaRPr lang="zh-CN" altLang="en-US" sz="4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2279650" y="4010025"/>
            <a:ext cx="1724025" cy="255905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993515" y="3160395"/>
            <a:ext cx="8155305" cy="1102995"/>
          </a:xfrm>
          <a:prstGeom prst="line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-58420" y="2607945"/>
            <a:ext cx="12277090" cy="1055370"/>
          </a:xfrm>
          <a:prstGeom prst="straightConnector1">
            <a:avLst/>
          </a:prstGeom>
          <a:ln w="920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626110" y="3076258"/>
            <a:ext cx="1093978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400">
                <a:solidFill>
                  <a:srgbClr val="7030A0"/>
                </a:solidFill>
              </a:rPr>
              <a:t>像这样的斜坡也是一种简单机械，叫斜面</a:t>
            </a:r>
            <a:endParaRPr lang="zh-CN" altLang="en-US" sz="4400">
              <a:solidFill>
                <a:srgbClr val="7030A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385763" y="2734310"/>
            <a:ext cx="11420475" cy="138874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9600">
                <a:solidFill>
                  <a:srgbClr val="7030A0"/>
                </a:solidFill>
              </a:rPr>
              <a:t>人们为什么用斜面？</a:t>
            </a:r>
            <a:endParaRPr lang="zh-CN" altLang="en-US" sz="9600">
              <a:solidFill>
                <a:srgbClr val="7030A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2034540" y="2734945"/>
            <a:ext cx="8620760" cy="138874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9600">
                <a:solidFill>
                  <a:srgbClr val="7030A0"/>
                </a:solidFill>
              </a:rPr>
              <a:t>斜面能省力吗？</a:t>
            </a:r>
            <a:endParaRPr lang="zh-CN" altLang="en-US" sz="9600">
              <a:solidFill>
                <a:srgbClr val="7030A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05693" y="97155"/>
            <a:ext cx="23806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>
                <a:solidFill>
                  <a:schemeClr val="accent1">
                    <a:lumMod val="50000"/>
                  </a:schemeClr>
                </a:solidFill>
              </a:rPr>
              <a:t>实验计划</a:t>
            </a:r>
            <a:endParaRPr lang="zh-CN" altLang="en-US" sz="4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5995" y="903605"/>
            <a:ext cx="1107122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实验名称：研究斜面作用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实验器材：斜面、小车</a:t>
            </a:r>
            <a:r>
              <a:rPr lang="zh-CN" altLang="en-US" sz="4200" dirty="0" smtClean="0">
                <a:solidFill>
                  <a:schemeClr val="accent1">
                    <a:lumMod val="50000"/>
                  </a:schemeClr>
                </a:solidFill>
              </a:rPr>
              <a:t>、测力计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实验步骤：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1.搭好实验装置。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2.测出沿斜面提升物体的力。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3.重复3次并记录。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sz="42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.改变斜面的角度、测出沿斜面提升物体的力。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sz="42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.重复3次并记录。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sz="4200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zh-CN" altLang="en-US" sz="4200" dirty="0">
                <a:solidFill>
                  <a:schemeClr val="accent1">
                    <a:lumMod val="50000"/>
                  </a:schemeClr>
                </a:solidFill>
              </a:rPr>
              <a:t>.重复上述步骤。</a:t>
            </a:r>
            <a:endParaRPr lang="zh-CN" altLang="en-US" sz="4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06713" y="528320"/>
            <a:ext cx="6378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accent6">
                    <a:lumMod val="75000"/>
                  </a:schemeClr>
                </a:solidFill>
              </a:rPr>
              <a:t>斜面的作用实验记录表</a:t>
            </a:r>
            <a:endParaRPr lang="zh-CN" altLang="en-US" sz="480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custDataLst>
              <p:tags r:id="rId3"/>
            </p:custDataLst>
          </p:nvPr>
        </p:nvGraphicFramePr>
        <p:xfrm>
          <a:off x="2540" y="1801495"/>
          <a:ext cx="12188825" cy="50558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37765"/>
                <a:gridCol w="2437765"/>
                <a:gridCol w="2437765"/>
                <a:gridCol w="2437765"/>
                <a:gridCol w="2437765"/>
              </a:tblGrid>
              <a:tr h="98996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倾斜角度</a:t>
                      </a:r>
                      <a:endParaRPr lang="zh-CN" altLang="en-US" sz="4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4800"/>
                        <a:t>拉力</a:t>
                      </a:r>
                      <a:endParaRPr lang="zh-CN" altLang="en-US" sz="48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4800"/>
                        <a:t>平均值</a:t>
                      </a:r>
                      <a:endParaRPr lang="zh-CN" altLang="en-US" sz="4800"/>
                    </a:p>
                  </a:txBody>
                  <a:tcPr/>
                </a:tc>
              </a:tr>
              <a:tr h="69151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第一次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第二次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第三次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30°</a:t>
                      </a:r>
                      <a:endParaRPr lang="en-US" altLang="zh-CN" sz="3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zh-CN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US" altLang="zh-CN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CN" altLang="zh-CN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US" altLang="zh-CN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432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UNIT_TABLE_BEAUTIFY" val="smartTable{c3d269aa-78df-4c2c-b2da-345485ce63da}"/>
  <p:tag name="TABLE_ENDDRAG_ORIGIN_RECT" val="959*398"/>
  <p:tag name="TABLE_ENDDRAG_RECT" val="0*141*959*39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UNIT_TABLE_BEAUTIFY" val="smartTable{c3d269aa-78df-4c2c-b2da-345485ce63da}"/>
  <p:tag name="TABLE_ENDDRAG_ORIGIN_RECT" val="959*398"/>
  <p:tag name="TABLE_ENDDRAG_RECT" val="0*141*959*39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UNIT_TABLE_BEAUTIFY" val="smartTable{c3d269aa-78df-4c2c-b2da-345485ce63da}"/>
  <p:tag name="TABLE_ENDDRAG_ORIGIN_RECT" val="959*398"/>
  <p:tag name="TABLE_ENDDRAG_RECT" val="0*141*959*398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</Words>
  <Application>WPS 演示</Application>
  <PresentationFormat>宽屏</PresentationFormat>
  <Paragraphs>164</Paragraphs>
  <Slides>26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254</cp:revision>
  <dcterms:created xsi:type="dcterms:W3CDTF">2019-06-19T02:08:00Z</dcterms:created>
  <dcterms:modified xsi:type="dcterms:W3CDTF">2021-11-18T23:18:00Z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ECE6A8CC44A94E3FB9C5345B9B97FD5F</vt:lpwstr>
  </property>
</Properties>
</file>